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4" r:id="rId2"/>
    <p:sldId id="265" r:id="rId3"/>
    <p:sldId id="256" r:id="rId4"/>
    <p:sldId id="257" r:id="rId5"/>
    <p:sldId id="258" r:id="rId6"/>
    <p:sldId id="272" r:id="rId7"/>
    <p:sldId id="259" r:id="rId8"/>
    <p:sldId id="271" r:id="rId9"/>
    <p:sldId id="260" r:id="rId10"/>
    <p:sldId id="267" r:id="rId11"/>
    <p:sldId id="268" r:id="rId12"/>
    <p:sldId id="269" r:id="rId13"/>
    <p:sldId id="27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9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212408511096236E-2"/>
          <c:y val="5.4460179677335241E-2"/>
          <c:w val="0.58988552299932362"/>
          <c:h val="0.485260655625449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Юношей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курящих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Девушек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курящих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курящих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axId val="37655296"/>
        <c:axId val="37656832"/>
      </c:barChart>
      <c:catAx>
        <c:axId val="37655296"/>
        <c:scaling>
          <c:orientation val="minMax"/>
        </c:scaling>
        <c:axPos val="b"/>
        <c:tickLblPos val="nextTo"/>
        <c:crossAx val="37656832"/>
        <c:crosses val="autoZero"/>
        <c:auto val="1"/>
        <c:lblAlgn val="ctr"/>
        <c:lblOffset val="100"/>
      </c:catAx>
      <c:valAx>
        <c:axId val="37656832"/>
        <c:scaling>
          <c:orientation val="minMax"/>
        </c:scaling>
        <c:axPos val="l"/>
        <c:majorGridlines/>
        <c:numFmt formatCode="General" sourceLinked="1"/>
        <c:tickLblPos val="nextTo"/>
        <c:crossAx val="3765529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1-2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Не менее 100</c:v>
                </c:pt>
                <c:pt idx="1">
                  <c:v>Менее 200</c:v>
                </c:pt>
                <c:pt idx="2">
                  <c:v>Около 250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5-6 лет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Не менее 100</c:v>
                </c:pt>
                <c:pt idx="1">
                  <c:v>Менее 200</c:v>
                </c:pt>
                <c:pt idx="2">
                  <c:v>Около 250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 и более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Не менее 100</c:v>
                </c:pt>
                <c:pt idx="1">
                  <c:v>Менее 200</c:v>
                </c:pt>
                <c:pt idx="2">
                  <c:v>Около 250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hape val="cylinder"/>
        <c:axId val="65334656"/>
        <c:axId val="65336448"/>
        <c:axId val="0"/>
      </c:bar3DChart>
      <c:catAx>
        <c:axId val="65334656"/>
        <c:scaling>
          <c:orientation val="minMax"/>
        </c:scaling>
        <c:axPos val="b"/>
        <c:tickLblPos val="nextTo"/>
        <c:crossAx val="65336448"/>
        <c:crosses val="autoZero"/>
        <c:auto val="1"/>
        <c:lblAlgn val="ctr"/>
        <c:lblOffset val="100"/>
      </c:catAx>
      <c:valAx>
        <c:axId val="65336448"/>
        <c:scaling>
          <c:orientation val="minMax"/>
        </c:scaling>
        <c:axPos val="l"/>
        <c:majorGridlines/>
        <c:numFmt formatCode="0%" sourceLinked="1"/>
        <c:tickLblPos val="nextTo"/>
        <c:crossAx val="6533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89319278638693"/>
          <c:y val="0.21745406824147023"/>
          <c:w val="0.29691325882651765"/>
          <c:h val="0.56509104330708804"/>
        </c:manualLayout>
      </c:layout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1-2 года</c:v>
                </c:pt>
                <c:pt idx="1">
                  <c:v>5-6 лет</c:v>
                </c:pt>
                <c:pt idx="2">
                  <c:v>8 лет и более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1-2 года</c:v>
                </c:pt>
                <c:pt idx="1">
                  <c:v>5-6 лет</c:v>
                </c:pt>
                <c:pt idx="2">
                  <c:v>8 лет и более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1-2 года</c:v>
                </c:pt>
                <c:pt idx="1">
                  <c:v>5-6 лет</c:v>
                </c:pt>
                <c:pt idx="2">
                  <c:v>8 лет и более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marker val="1"/>
        <c:axId val="65473152"/>
        <c:axId val="65474944"/>
      </c:lineChart>
      <c:catAx>
        <c:axId val="65473152"/>
        <c:scaling>
          <c:orientation val="minMax"/>
        </c:scaling>
        <c:axPos val="b"/>
        <c:tickLblPos val="nextTo"/>
        <c:crossAx val="65474944"/>
        <c:crosses val="autoZero"/>
        <c:auto val="1"/>
        <c:lblAlgn val="ctr"/>
        <c:lblOffset val="100"/>
      </c:catAx>
      <c:valAx>
        <c:axId val="65474944"/>
        <c:scaling>
          <c:orientation val="minMax"/>
        </c:scaling>
        <c:axPos val="l"/>
        <c:majorGridlines/>
        <c:numFmt formatCode="General" sourceLinked="1"/>
        <c:tickLblPos val="nextTo"/>
        <c:crossAx val="654731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Одиночество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</c:v>
                </c:pt>
                <c:pt idx="1">
                  <c:v>Лаборанты</c:v>
                </c:pt>
                <c:pt idx="2">
                  <c:v>Операторы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Компания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</c:v>
                </c:pt>
                <c:pt idx="1">
                  <c:v>Лаборанты</c:v>
                </c:pt>
                <c:pt idx="2">
                  <c:v>Операторы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Курящие родители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</c:v>
                </c:pt>
                <c:pt idx="1">
                  <c:v>Лаборанты</c:v>
                </c:pt>
                <c:pt idx="2">
                  <c:v>Операторы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Любопытство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</c:v>
                </c:pt>
                <c:pt idx="1">
                  <c:v>Лаборанты</c:v>
                </c:pt>
                <c:pt idx="2">
                  <c:v>Операторы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Безделье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</c:v>
                </c:pt>
                <c:pt idx="1">
                  <c:v>Лаборанты</c:v>
                </c:pt>
                <c:pt idx="2">
                  <c:v>Операторы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Мода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</c:v>
                </c:pt>
                <c:pt idx="1">
                  <c:v>Лаборанты</c:v>
                </c:pt>
                <c:pt idx="2">
                  <c:v>Операторы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</c:ser>
        <c:shape val="pyramid"/>
        <c:axId val="38456320"/>
        <c:axId val="38462208"/>
        <c:axId val="0"/>
      </c:bar3DChart>
      <c:catAx>
        <c:axId val="38456320"/>
        <c:scaling>
          <c:orientation val="minMax"/>
        </c:scaling>
        <c:axPos val="b"/>
        <c:tickLblPos val="nextTo"/>
        <c:crossAx val="38462208"/>
        <c:crosses val="autoZero"/>
        <c:auto val="1"/>
        <c:lblAlgn val="ctr"/>
        <c:lblOffset val="100"/>
      </c:catAx>
      <c:valAx>
        <c:axId val="38462208"/>
        <c:scaling>
          <c:orientation val="minMax"/>
        </c:scaling>
        <c:axPos val="l"/>
        <c:majorGridlines/>
        <c:numFmt formatCode="General" sourceLinked="1"/>
        <c:tickLblPos val="nextTo"/>
        <c:crossAx val="384563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483233927407303E-2"/>
          <c:y val="0.24894449618563116"/>
          <c:w val="0.70410791489809077"/>
          <c:h val="0.3453761901155867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</c:v>
                </c:pt>
                <c:pt idx="1">
                  <c:v>лаборанты</c:v>
                </c:pt>
                <c:pt idx="2">
                  <c:v>Опреаторы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</c:v>
                </c:pt>
                <c:pt idx="1">
                  <c:v>лаборанты</c:v>
                </c:pt>
                <c:pt idx="2">
                  <c:v>Опреаторы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</c:v>
                </c:pt>
                <c:pt idx="1">
                  <c:v>лаборанты</c:v>
                </c:pt>
                <c:pt idx="2">
                  <c:v>Опреаторы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38527360"/>
        <c:axId val="38528896"/>
      </c:barChart>
      <c:catAx>
        <c:axId val="38527360"/>
        <c:scaling>
          <c:orientation val="minMax"/>
        </c:scaling>
        <c:axPos val="b"/>
        <c:tickLblPos val="nextTo"/>
        <c:crossAx val="38528896"/>
        <c:crosses val="autoZero"/>
        <c:auto val="1"/>
        <c:lblAlgn val="ctr"/>
        <c:lblOffset val="100"/>
      </c:catAx>
      <c:valAx>
        <c:axId val="38528896"/>
        <c:scaling>
          <c:orientation val="minMax"/>
        </c:scaling>
        <c:axPos val="l"/>
        <c:majorGridlines/>
        <c:numFmt formatCode="General" sourceLinked="1"/>
        <c:tickLblPos val="nextTo"/>
        <c:crossAx val="38527360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Деньгами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Повара, кондитер</c:v>
                </c:pt>
                <c:pt idx="1">
                  <c:v>Лаборанты-аналитики</c:v>
                </c:pt>
                <c:pt idx="2">
                  <c:v>Операторы по добыче нефти и газа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здоровьем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Повара, кондитер</c:v>
                </c:pt>
                <c:pt idx="1">
                  <c:v>Лаборанты-аналитики</c:v>
                </c:pt>
                <c:pt idx="2">
                  <c:v>Операторы по добыче нефти и газа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обонянием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Повара, кондитер</c:v>
                </c:pt>
                <c:pt idx="1">
                  <c:v>Лаборанты-аналитики</c:v>
                </c:pt>
                <c:pt idx="2">
                  <c:v>Операторы по добыче нефти и газа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Чистотой дома одежды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Повара, кондитер</c:v>
                </c:pt>
                <c:pt idx="1">
                  <c:v>Лаборанты-аналитики</c:v>
                </c:pt>
                <c:pt idx="2">
                  <c:v>Операторы по добыче нефти и газа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Приятной внешностью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Повара, кондитер</c:v>
                </c:pt>
                <c:pt idx="1">
                  <c:v>Лаборанты-аналитики</c:v>
                </c:pt>
                <c:pt idx="2">
                  <c:v>Операторы по добыче нефти и газа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shape val="cone"/>
        <c:axId val="38275328"/>
        <c:axId val="38281216"/>
        <c:axId val="0"/>
      </c:bar3DChart>
      <c:catAx>
        <c:axId val="38275328"/>
        <c:scaling>
          <c:orientation val="minMax"/>
        </c:scaling>
        <c:axPos val="b"/>
        <c:tickLblPos val="nextTo"/>
        <c:crossAx val="38281216"/>
        <c:crosses val="autoZero"/>
        <c:auto val="1"/>
        <c:lblAlgn val="ctr"/>
        <c:lblOffset val="100"/>
      </c:catAx>
      <c:valAx>
        <c:axId val="38281216"/>
        <c:scaling>
          <c:orientation val="minMax"/>
        </c:scaling>
        <c:axPos val="l"/>
        <c:majorGridlines/>
        <c:numFmt formatCode="General" sourceLinked="1"/>
        <c:tickLblPos val="nextTo"/>
        <c:crossAx val="38275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879349758699563"/>
          <c:y val="0"/>
          <c:w val="0.39674244348488763"/>
          <c:h val="1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4472011596161938"/>
          <c:y val="0.13867053233977117"/>
          <c:w val="0.59299052622942283"/>
          <c:h val="0.4426566143430503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</c:v>
                </c:pt>
                <c:pt idx="1">
                  <c:v>Лаборант </c:v>
                </c:pt>
                <c:pt idx="2">
                  <c:v>Оператор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</c:v>
                </c:pt>
                <c:pt idx="1">
                  <c:v>Лаборант </c:v>
                </c:pt>
                <c:pt idx="2">
                  <c:v>Оператор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</c:v>
                </c:pt>
                <c:pt idx="1">
                  <c:v>Лаборант </c:v>
                </c:pt>
                <c:pt idx="2">
                  <c:v>Оператор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</c:v>
                </c:pt>
                <c:pt idx="1">
                  <c:v>Лаборант </c:v>
                </c:pt>
                <c:pt idx="2">
                  <c:v>Оператор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</c:v>
                </c:pt>
                <c:pt idx="1">
                  <c:v>Лаборант </c:v>
                </c:pt>
                <c:pt idx="2">
                  <c:v>Оператор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</c:v>
                </c:pt>
                <c:pt idx="1">
                  <c:v>Лаборант </c:v>
                </c:pt>
                <c:pt idx="2">
                  <c:v>Оператор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</c:v>
                </c:pt>
                <c:pt idx="1">
                  <c:v>Лаборант </c:v>
                </c:pt>
                <c:pt idx="2">
                  <c:v>Оператор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</c:v>
                </c:pt>
                <c:pt idx="1">
                  <c:v>Лаборант </c:v>
                </c:pt>
                <c:pt idx="2">
                  <c:v>Оператор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</c:v>
                </c:pt>
                <c:pt idx="1">
                  <c:v>Лаборант </c:v>
                </c:pt>
                <c:pt idx="2">
                  <c:v>Оператор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к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Повар</c:v>
                </c:pt>
                <c:pt idx="1">
                  <c:v>Лаборант </c:v>
                </c:pt>
                <c:pt idx="2">
                  <c:v>Оператор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</c:numCache>
            </c:numRef>
          </c:val>
        </c:ser>
        <c:shape val="pyramid"/>
        <c:axId val="65030784"/>
        <c:axId val="65044864"/>
        <c:axId val="65038976"/>
      </c:bar3DChart>
      <c:catAx>
        <c:axId val="65030784"/>
        <c:scaling>
          <c:orientation val="minMax"/>
        </c:scaling>
        <c:axPos val="b"/>
        <c:tickLblPos val="nextTo"/>
        <c:crossAx val="65044864"/>
        <c:crosses val="autoZero"/>
        <c:auto val="1"/>
        <c:lblAlgn val="ctr"/>
        <c:lblOffset val="100"/>
      </c:catAx>
      <c:valAx>
        <c:axId val="65044864"/>
        <c:scaling>
          <c:orientation val="minMax"/>
        </c:scaling>
        <c:axPos val="l"/>
        <c:majorGridlines/>
        <c:numFmt formatCode="General" sourceLinked="1"/>
        <c:tickLblPos val="nextTo"/>
        <c:crossAx val="65030784"/>
        <c:crosses val="autoZero"/>
        <c:crossBetween val="between"/>
      </c:valAx>
      <c:serAx>
        <c:axId val="65038976"/>
        <c:scaling>
          <c:orientation val="minMax"/>
        </c:scaling>
        <c:axPos val="b"/>
        <c:tickLblPos val="nextTo"/>
        <c:crossAx val="65044864"/>
        <c:crosses val="autoZero"/>
      </c:serAx>
    </c:plotArea>
    <c:legend>
      <c:legendPos val="r"/>
      <c:layout>
        <c:manualLayout>
          <c:xMode val="edge"/>
          <c:yMode val="edge"/>
          <c:x val="0.8578556017082537"/>
          <c:y val="4.8288131642691433E-2"/>
          <c:w val="0.11359608026348404"/>
          <c:h val="0.90342275324961419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Мнение</a:t>
            </a:r>
          </a:p>
        </c:rich>
      </c:tx>
      <c:layout>
        <c:manualLayout>
          <c:xMode val="edge"/>
          <c:yMode val="edge"/>
          <c:x val="7.2144288577154297E-2"/>
          <c:y val="7.407407407407408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Мнение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Зависимость</c:v>
                </c:pt>
                <c:pt idx="1">
                  <c:v>Вред здоровью</c:v>
                </c:pt>
                <c:pt idx="2">
                  <c:v>Не знаю</c:v>
                </c:pt>
                <c:pt idx="3">
                  <c:v>Старение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0176542060498963"/>
          <c:y val="4.8204529989306903E-2"/>
          <c:w val="0.47418648320262702"/>
          <c:h val="0.90328181199572277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 фильтром</c:v>
                </c:pt>
                <c:pt idx="1">
                  <c:v>С незк. сод. ник.</c:v>
                </c:pt>
                <c:pt idx="2">
                  <c:v>Все сигареты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3661002123972845"/>
          <c:y val="6.8942962008052666E-2"/>
          <c:w val="0.45061071139250397"/>
          <c:h val="0.93105703799194728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пропоганда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hape val="pyramid"/>
        <c:axId val="65286912"/>
        <c:axId val="65288448"/>
        <c:axId val="0"/>
      </c:bar3DChart>
      <c:catAx>
        <c:axId val="65286912"/>
        <c:scaling>
          <c:orientation val="minMax"/>
        </c:scaling>
        <c:axPos val="b"/>
        <c:tickLblPos val="nextTo"/>
        <c:crossAx val="65288448"/>
        <c:crosses val="autoZero"/>
        <c:auto val="1"/>
        <c:lblAlgn val="ctr"/>
        <c:lblOffset val="100"/>
      </c:catAx>
      <c:valAx>
        <c:axId val="65288448"/>
        <c:scaling>
          <c:orientation val="minMax"/>
        </c:scaling>
        <c:axPos val="l"/>
        <c:majorGridlines/>
        <c:numFmt formatCode="General" sourceLinked="1"/>
        <c:tickLblPos val="nextTo"/>
        <c:crossAx val="6528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75190500381184"/>
          <c:y val="0.2260160661735465"/>
          <c:w val="0.22705454660909322"/>
          <c:h val="0.54796707229778163"/>
        </c:manualLayout>
      </c:layout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Курят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 20 лет</c:v>
                </c:pt>
                <c:pt idx="1">
                  <c:v>Старше 20 лет</c:v>
                </c:pt>
                <c:pt idx="2">
                  <c:v>Возраст не имеет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Пробовали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 20 лет</c:v>
                </c:pt>
                <c:pt idx="1">
                  <c:v>Старше 20 лет</c:v>
                </c:pt>
                <c:pt idx="2">
                  <c:v>Возраст не имеет значения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курят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 20 лет</c:v>
                </c:pt>
                <c:pt idx="1">
                  <c:v>Старше 20 лет</c:v>
                </c:pt>
                <c:pt idx="2">
                  <c:v>Возраст не имеет значения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hape val="cone"/>
        <c:axId val="65305984"/>
        <c:axId val="65315968"/>
        <c:axId val="58861760"/>
      </c:bar3DChart>
      <c:catAx>
        <c:axId val="65305984"/>
        <c:scaling>
          <c:orientation val="minMax"/>
        </c:scaling>
        <c:axPos val="b"/>
        <c:tickLblPos val="nextTo"/>
        <c:crossAx val="65315968"/>
        <c:crosses val="autoZero"/>
        <c:auto val="1"/>
        <c:lblAlgn val="ctr"/>
        <c:lblOffset val="100"/>
      </c:catAx>
      <c:valAx>
        <c:axId val="65315968"/>
        <c:scaling>
          <c:orientation val="minMax"/>
        </c:scaling>
        <c:axPos val="l"/>
        <c:majorGridlines/>
        <c:numFmt formatCode="General" sourceLinked="1"/>
        <c:tickLblPos val="nextTo"/>
        <c:crossAx val="65305984"/>
        <c:crosses val="autoZero"/>
        <c:crossBetween val="between"/>
      </c:valAx>
      <c:serAx>
        <c:axId val="58861760"/>
        <c:scaling>
          <c:orientation val="minMax"/>
        </c:scaling>
        <c:axPos val="b"/>
        <c:tickLblPos val="nextTo"/>
        <c:crossAx val="65315968"/>
        <c:crosses val="autoZero"/>
      </c:ser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BEBD5-0585-4078-814C-15EA4ED32C32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BB0A-3E32-465C-B92B-AC8404842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BB0A-3E32-465C-B92B-AC840484297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85;&#1087;&#1082;\&#1050;&#1091;&#1088;&#1077;&#1085;&#1080;&#1077;\&#1087;&#1088;&#1077;&#1079;&#1077;&#1085;&#1090;&#1072;&#1094;&#1080;&#1103;\MOV003.MOD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85;&#1087;&#1082;\&#1050;&#1091;&#1088;&#1077;&#1085;&#1080;&#1077;\&#1087;&#1088;&#1077;&#1079;&#1077;&#1085;&#1090;&#1072;&#1094;&#1080;&#1103;\MOV002.MO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85786" y="0"/>
            <a:ext cx="7715304" cy="33575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1071546"/>
            <a:ext cx="6286544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ДЕПАРТАМЕНТ ОБРАЗОВАНИЯ И МОЛОДЕЖНОЙ ПОЛИТИКИ ХАНТЫ-МАНСИЙСКОГО АВТОНОМНОГО ОКРУГА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учреждение начального профессионального образования Ханты-Мансийского автономного округа - Югры «Когалымское профессиональное училище»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214282" y="3571876"/>
            <a:ext cx="4357718" cy="235745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Научная конференция школьников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«Шаг  в  будущее»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050" name="Picture 2" descr="C:\Users\Сергей\Desktop\PIC_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14686"/>
            <a:ext cx="4257520" cy="32147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Desktop\PIC_01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428892" cy="43577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 descr="C:\Users\Сергей\Desktop\PIC_01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4290"/>
            <a:ext cx="2714612" cy="39290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Рисунок 5" descr="C:\Users\Сергей\Desktop\PIC_01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00174"/>
            <a:ext cx="2786082" cy="40719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6715140" y="1571612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Обнаружение алкалоидов</a:t>
            </a:r>
          </a:p>
          <a:p>
            <a:pPr algn="ctr"/>
            <a:r>
              <a:rPr lang="ru-RU" b="1" dirty="0" smtClean="0"/>
              <a:t> в табаке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500174"/>
            <a:ext cx="2145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Реакция с KMnO</a:t>
            </a:r>
            <a:r>
              <a:rPr lang="ru-RU" b="1" baseline="-25000" dirty="0" smtClean="0"/>
              <a:t>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285728"/>
            <a:ext cx="1716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Обнаружение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непредельных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соединений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пк\Курение\Рисунок (2).jpg"/>
          <p:cNvPicPr>
            <a:picLocks noChangeAspect="1" noChangeArrowheads="1"/>
          </p:cNvPicPr>
          <p:nvPr/>
        </p:nvPicPr>
        <p:blipFill>
          <a:blip r:embed="rId3" cstate="print"/>
          <a:srcRect l="3677" t="24807" r="18386" b="5513"/>
          <a:stretch>
            <a:fillRect/>
          </a:stretch>
        </p:blipFill>
        <p:spPr bwMode="auto">
          <a:xfrm>
            <a:off x="214282" y="1714489"/>
            <a:ext cx="2149577" cy="200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Рисунок 4" descr="D:\нпк\Курение\фото\25112011250.jpg"/>
          <p:cNvPicPr/>
          <p:nvPr/>
        </p:nvPicPr>
        <p:blipFill>
          <a:blip r:embed="rId4" cstate="print"/>
          <a:srcRect l="16329" t="988" r="3550"/>
          <a:stretch>
            <a:fillRect/>
          </a:stretch>
        </p:blipFill>
        <p:spPr bwMode="auto">
          <a:xfrm>
            <a:off x="2500298" y="2500306"/>
            <a:ext cx="1571636" cy="23574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Рисунок 6" descr="C:\Users\Сергей\Desktop\PIC_01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27867" y="4528404"/>
            <a:ext cx="2127371" cy="16430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85918" y="5000636"/>
            <a:ext cx="73580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(фильтра)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0,2571г.  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(фильтра со смолой)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0,2711г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(смолы на фильтре)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=0,2711  -  0,2571  =   0,014г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3143272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Определение общей массы смолы в сигарете</a:t>
            </a:r>
            <a:endParaRPr lang="ru-RU" sz="2400" dirty="0"/>
          </a:p>
        </p:txBody>
      </p:sp>
      <p:pic>
        <p:nvPicPr>
          <p:cNvPr id="11" name="MOV003.MOD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375496" y="857232"/>
            <a:ext cx="4554173" cy="3429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12" y="142852"/>
            <a:ext cx="2714612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Определение сухого </a:t>
            </a:r>
          </a:p>
          <a:p>
            <a:pPr algn="ctr"/>
            <a:r>
              <a:rPr lang="ru-RU" b="1" dirty="0" smtClean="0"/>
              <a:t>остатка путем </a:t>
            </a:r>
            <a:r>
              <a:rPr lang="ru-RU" b="1" dirty="0" err="1" smtClean="0"/>
              <a:t>озоления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143240" y="1214422"/>
            <a:ext cx="5857884" cy="2862322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Произвела расчеты.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(фильтра)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0,9004 г.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(золы одного фильтра)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=0,00048г.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(пустого тигля)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25.7901г.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(тигля с фильтром и смолой)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26,7050г.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(тигля с золой)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26,6980г.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(золы)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26.7050 -  26,6980 - 0,0004 =  0,0066г.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сухого остатка от одной сигареты марки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Winston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составила 0,0066г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C:\Users\Сергей\Desktop\PIC_01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125" y="607199"/>
            <a:ext cx="2571768" cy="2071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780" t="1933" r="6047" b="7733"/>
          <a:stretch>
            <a:fillRect/>
          </a:stretch>
        </p:blipFill>
        <p:spPr bwMode="auto">
          <a:xfrm>
            <a:off x="3000364" y="4286256"/>
            <a:ext cx="2571768" cy="20146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2" name="Picture 8" descr="C:\Users\Сергей\Desktop\PIC_0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366115"/>
            <a:ext cx="2473397" cy="1920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3" name="Picture 9" descr="C:\Users\Сергей\Desktop\PIC_0124.JPG"/>
          <p:cNvPicPr>
            <a:picLocks noChangeAspect="1" noChangeArrowheads="1"/>
          </p:cNvPicPr>
          <p:nvPr/>
        </p:nvPicPr>
        <p:blipFill>
          <a:blip r:embed="rId5" cstate="print"/>
          <a:srcRect t="13652" r="9105"/>
          <a:stretch>
            <a:fillRect/>
          </a:stretch>
        </p:blipFill>
        <p:spPr bwMode="auto">
          <a:xfrm rot="5400000">
            <a:off x="-161111" y="3661516"/>
            <a:ext cx="3108239" cy="221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000792" cy="6279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214282" y="142852"/>
            <a:ext cx="2643206" cy="67151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Девять советов,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бросить курить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928926" y="0"/>
            <a:ext cx="5929354" cy="685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86116" y="857232"/>
            <a:ext cx="5357850" cy="50475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6905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Решительно настройтесь бросить курить, подумайте о своем настоящем и будущем, а также о любимых людях, страдающих от вашей вредной привычки.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2. Назначьте дату, когда бросите курить, и выполните свое намерение – почувствуйте себя человеком слова, гордитесь собой. Не тяните: чем быстрее, тем лучше.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3. Лишите себя дополнительных соблазнов – решительно разломайте все сигареты в доме.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4. До тех пор, пока не отвыкнете курить, избегайте мест, где много курящих. Посещайте места, где курение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запрещено, например, музеи и библиотеки.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5. Отложите деньги, которые обычно тратили на сигареты, и купите подарок любимому человеку.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6. Когда желание покурить гложет вас, жуйте жевательную резинку (без никотина) или сосите мятные конфеты.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7. Вместо того чтобы взять сигарету, пейте воду и фруктовые соки. Жидкости очищают организм.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8. Займитесь физкультурой в пределах своих физических возможностей. Вас порадует, что состояние ваше улучшается.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9. Не дайте одурачить себя. Относитесь критически к рекламам сигарет – поразмышляйте над их поверхностным и лживым содержанием.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10. Не ожидайте чуда – действуйте.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048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71538" y="0"/>
            <a:ext cx="6929486" cy="26431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43108" y="500042"/>
            <a:ext cx="5286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 Митрофанова Е.Н. обучающаяся группы №124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«Когалымского профессионального училища»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ергей\Desktop\PIC_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466925"/>
            <a:ext cx="5072098" cy="43910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0002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вредных компонентов табака и табачного дыма химическими методами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428868"/>
            <a:ext cx="8215370" cy="3429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571744"/>
            <a:ext cx="8501122" cy="39290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/>
              <a:t>Цель  работы:</a:t>
            </a:r>
            <a:r>
              <a:rPr lang="ru-RU" dirty="0" smtClean="0"/>
              <a:t> изучить существующую проблему и донести её результаты до сведения курящей молодежи.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Задачи: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изучение теоретического материала по заданной теме;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проведение социологического  исследования;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экспериментальное обнаружение в табаке и продуктах его горения вредных и ядовитых веществ;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-обсуждение результатов моих исследований с учащимися на уровне учебного заведения. 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0" y="285728"/>
            <a:ext cx="9144000" cy="1857388"/>
          </a:xfrm>
          <a:prstGeom prst="downArrow">
            <a:avLst>
              <a:gd name="adj1" fmla="val 50000"/>
              <a:gd name="adj2" fmla="val 446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Вредные составляющие табака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табачного дыма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571744"/>
            <a:ext cx="235745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Никотин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2571744"/>
            <a:ext cx="2357454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Смола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0826" y="2500306"/>
            <a:ext cx="2286016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Канцерогены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3857628"/>
            <a:ext cx="242889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Нитрозамины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3857628"/>
            <a:ext cx="2500330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Угарный газ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88" y="3786190"/>
            <a:ext cx="2286016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Полоний 210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5000636"/>
            <a:ext cx="242889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Синильная кислота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5000636"/>
            <a:ext cx="2357454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Акролеин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7950" y="5000636"/>
            <a:ext cx="2500330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Оксиды азота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85918" y="6072206"/>
            <a:ext cx="2500330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Свободные радикалы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28" y="6072206"/>
            <a:ext cx="242889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Металлы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357290" y="1785926"/>
            <a:ext cx="484632" cy="64294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357686" y="2214554"/>
            <a:ext cx="484632" cy="3571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072330" y="1785926"/>
            <a:ext cx="484632" cy="64294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357686" y="3429000"/>
            <a:ext cx="484632" cy="3571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143768" y="3429000"/>
            <a:ext cx="484632" cy="285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215206" y="4572008"/>
            <a:ext cx="484632" cy="4286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429124" y="4643446"/>
            <a:ext cx="484632" cy="285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214546" y="5643578"/>
            <a:ext cx="484632" cy="285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429388" y="5715016"/>
            <a:ext cx="484632" cy="285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1428728" y="4572008"/>
            <a:ext cx="484632" cy="4286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1428728" y="3357562"/>
            <a:ext cx="484632" cy="4286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5" grpId="0" build="allAtOnce" animBg="1"/>
      <p:bldP spid="16" grpId="0" build="allAtOnce" animBg="1"/>
      <p:bldP spid="1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143108" y="142852"/>
            <a:ext cx="4857784" cy="785794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142984"/>
          <a:ext cx="3643338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143504" y="3071810"/>
          <a:ext cx="3429024" cy="130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85720" y="4286256"/>
          <a:ext cx="385765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786314" y="1214422"/>
          <a:ext cx="364333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85786" y="857232"/>
            <a:ext cx="2376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1. Количество курящих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785794"/>
            <a:ext cx="3824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2.Чем жертвует человек ради курения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4288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3.С какими из данных утверждений ты согласен</a:t>
            </a:r>
            <a:endParaRPr lang="ru-RU" sz="1600" dirty="0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142844" y="2786058"/>
          <a:ext cx="428628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214942" y="2571744"/>
            <a:ext cx="3173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4. Что подталкивает  к курению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4286256"/>
            <a:ext cx="35227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5.Вредно ли курение для здоровья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86182" y="4286256"/>
            <a:ext cx="5357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6.Почему курение может быть вредным для здоровья</a:t>
            </a:r>
            <a:endParaRPr lang="ru-RU" sz="1600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4714876" y="4572008"/>
          <a:ext cx="400052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Graphic spid="5" grpId="0">
        <p:bldAsOne/>
      </p:bldGraphic>
      <p:bldGraphic spid="11" grpId="0">
        <p:bldAsOne/>
      </p:bldGraphic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357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7.Вред от курения сигарет с фильтром и без него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2" y="642918"/>
          <a:ext cx="414340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00562" y="214290"/>
            <a:ext cx="4581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88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8.Верно ли что в большинстве стран модно    курить?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500562" y="714356"/>
          <a:ext cx="435771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14414" y="2285992"/>
            <a:ext cx="2359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9.Возрастная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57158" y="2643182"/>
          <a:ext cx="3786214" cy="128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214942" y="2285992"/>
            <a:ext cx="2325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10.Смертность от курения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714876" y="2714620"/>
          <a:ext cx="3929090" cy="128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43042" y="3929066"/>
            <a:ext cx="5286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67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Уменьшение продолжительности жизни от курения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85918" y="4286256"/>
          <a:ext cx="539739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00100" y="500042"/>
            <a:ext cx="7000924" cy="13573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Обнаружение в табаке и в продуктах его горения вредных  и ядовитых веществ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00240"/>
            <a:ext cx="835824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Приборы для растворения компонентов  дыма в воде</a:t>
            </a:r>
          </a:p>
          <a:p>
            <a:pPr algn="ctr"/>
            <a:r>
              <a:rPr lang="ru-RU" dirty="0" smtClean="0"/>
              <a:t> и фильтрования дымовых газов </a:t>
            </a:r>
            <a:endParaRPr lang="ru-RU" dirty="0"/>
          </a:p>
        </p:txBody>
      </p:sp>
      <p:pic>
        <p:nvPicPr>
          <p:cNvPr id="4" name="Рисунок 3" descr="D:\нпк\Курение\фото\251120112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786058"/>
            <a:ext cx="4143403" cy="34290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D:\нпк\Курение\фото\251120112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86058"/>
            <a:ext cx="4071966" cy="33575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>
            <a:off x="142844" y="1285860"/>
            <a:ext cx="3286180" cy="2714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Получение сигаретного дыма и его растворение</a:t>
            </a:r>
            <a:endParaRPr lang="ru-RU" dirty="0"/>
          </a:p>
        </p:txBody>
      </p:sp>
      <p:pic>
        <p:nvPicPr>
          <p:cNvPr id="5" name="MOV002.MOD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868" y="1214422"/>
            <a:ext cx="5429256" cy="391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2000232" y="0"/>
            <a:ext cx="5500726" cy="114300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Результаты эксперимента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357298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Образцы растворов веществ, содержащихся в дыме и фильтре сигарет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:\нпк\Курение\фото\25112011257.jpg"/>
          <p:cNvPicPr/>
          <p:nvPr/>
        </p:nvPicPr>
        <p:blipFill>
          <a:blip r:embed="rId2" cstate="print"/>
          <a:srcRect b="18227"/>
          <a:stretch>
            <a:fillRect/>
          </a:stretch>
        </p:blipFill>
        <p:spPr bwMode="auto">
          <a:xfrm>
            <a:off x="214282" y="1857364"/>
            <a:ext cx="3571900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143372" y="1357298"/>
            <a:ext cx="478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Определение реакции среды при помощи индикаторной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бумаги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рН-метра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:\нпк\Курение\фото\25112011254.jpg"/>
          <p:cNvPicPr/>
          <p:nvPr/>
        </p:nvPicPr>
        <p:blipFill>
          <a:blip r:embed="rId3" cstate="print"/>
          <a:srcRect t="1823" b="17619"/>
          <a:stretch>
            <a:fillRect/>
          </a:stretch>
        </p:blipFill>
        <p:spPr bwMode="auto">
          <a:xfrm>
            <a:off x="5857884" y="1857364"/>
            <a:ext cx="3115283" cy="19748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500430" y="4071942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Реакция с FeCl</a:t>
            </a:r>
            <a:r>
              <a:rPr lang="ru-RU" b="1" baseline="-25000" dirty="0" smtClean="0"/>
              <a:t>3</a:t>
            </a:r>
            <a:endParaRPr lang="ru-RU" dirty="0"/>
          </a:p>
        </p:txBody>
      </p:sp>
      <p:pic>
        <p:nvPicPr>
          <p:cNvPr id="11" name="Рисунок 10" descr="D:\нпк\Курение\фото\251120112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500570"/>
            <a:ext cx="2858469" cy="2357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Рисунок 13" descr="C:\Users\Сергей\Desktop\PIC_01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643050"/>
            <a:ext cx="1857388" cy="2071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5" name="Рисунок 14" descr="C:\Users\Сергей\Desktop\PIC_01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481295"/>
            <a:ext cx="2071702" cy="23767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406</Words>
  <PresentationFormat>Экран (4:3)</PresentationFormat>
  <Paragraphs>72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Определение вредных компонентов табака и табачного дыма химическими методами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50</cp:revision>
  <dcterms:created xsi:type="dcterms:W3CDTF">2010-12-09T07:30:16Z</dcterms:created>
  <dcterms:modified xsi:type="dcterms:W3CDTF">2012-04-03T08:59:49Z</dcterms:modified>
</cp:coreProperties>
</file>